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2"/>
  </p:notesMasterIdLst>
  <p:sldIdLst>
    <p:sldId id="859" r:id="rId2"/>
    <p:sldId id="1238" r:id="rId3"/>
    <p:sldId id="1243" r:id="rId4"/>
    <p:sldId id="1244" r:id="rId5"/>
    <p:sldId id="1260" r:id="rId6"/>
    <p:sldId id="1261" r:id="rId7"/>
    <p:sldId id="1246" r:id="rId8"/>
    <p:sldId id="1240" r:id="rId9"/>
    <p:sldId id="1247" r:id="rId10"/>
    <p:sldId id="1249" r:id="rId11"/>
    <p:sldId id="1251" r:id="rId12"/>
    <p:sldId id="1254" r:id="rId13"/>
    <p:sldId id="1256" r:id="rId14"/>
    <p:sldId id="1262" r:id="rId15"/>
    <p:sldId id="1250" r:id="rId16"/>
    <p:sldId id="1252" r:id="rId17"/>
    <p:sldId id="1253" r:id="rId18"/>
    <p:sldId id="1255" r:id="rId19"/>
    <p:sldId id="1257" r:id="rId20"/>
    <p:sldId id="1259" r:id="rId21"/>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8ECDD"/>
    <a:srgbClr val="00AEEF"/>
    <a:srgbClr val="F38928"/>
    <a:srgbClr val="FBC9BC"/>
    <a:srgbClr val="FEE2D1"/>
    <a:srgbClr val="F36821"/>
    <a:srgbClr val="D3ECE9"/>
    <a:srgbClr val="E6E1EF"/>
    <a:srgbClr val="FF0000"/>
    <a:srgbClr val="8DC36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860" autoAdjust="0"/>
    <p:restoredTop sz="94606" autoAdjust="0"/>
  </p:normalViewPr>
  <p:slideViewPr>
    <p:cSldViewPr>
      <p:cViewPr varScale="1">
        <p:scale>
          <a:sx n="106" d="100"/>
          <a:sy n="106" d="100"/>
        </p:scale>
        <p:origin x="894"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2025/11/2</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smtClean="0">
                <a:solidFill>
                  <a:prstClr val="black"/>
                </a:solidFill>
                <a:latin typeface="楷体" panose="02010609060101010101" pitchFamily="49" charset="-122"/>
                <a:ea typeface="楷体" panose="02010609060101010101" pitchFamily="49" charset="-122"/>
              </a:rPr>
              <a:t>实验班全程提优训练</a:t>
            </a:r>
            <a:r>
              <a:rPr lang="zh-CN" altLang="en-US" sz="2000" baseline="0" smtClean="0">
                <a:solidFill>
                  <a:prstClr val="black"/>
                </a:solidFill>
                <a:latin typeface="楷体" panose="02010609060101010101" pitchFamily="49" charset="-122"/>
                <a:ea typeface="楷体" panose="02010609060101010101" pitchFamily="49" charset="-122"/>
              </a:rPr>
              <a:t> 高中物理 必修 第二册 </a:t>
            </a:r>
            <a:r>
              <a:rPr lang="en-US" altLang="zh-CN" sz="2000" baseline="0" smtClean="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2025/11/2</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xml"/><Relationship Id="rId4" Type="http://schemas.openxmlformats.org/officeDocument/2006/relationships/image" Target="../media/image21.png"/></Relationships>
</file>

<file path=ppt/slides/_rels/slide1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xml"/><Relationship Id="rId4" Type="http://schemas.openxmlformats.org/officeDocument/2006/relationships/image" Target="../media/image28.png"/></Relationships>
</file>

<file path=ppt/slides/_rels/slide1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35.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xml"/><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79781"/>
            <a:ext cx="11523345" cy="258532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第七章  万有引力与宇宙航行</a:t>
            </a:r>
            <a:endParaRPr lang="en-US" altLang="zh-CN"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a:p>
            <a:pPr algn="ctr" eaLnBrk="1" fontAlgn="auto" hangingPunct="1">
              <a:lnSpc>
                <a:spcPct val="150000"/>
              </a:lnSpc>
              <a:spcBef>
                <a:spcPts val="0"/>
              </a:spcBef>
              <a:spcAft>
                <a:spcPts val="0"/>
              </a:spcAft>
            </a:pPr>
            <a:r>
              <a:rPr lang="en-US" altLang="zh-CN"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3</a:t>
            </a:r>
            <a:r>
              <a:rPr lang="en-US" altLang="zh-CN"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万有引力</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理论的成就</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845348"/>
              </a:xfrm>
            </p:spPr>
            <p:txBody>
              <a:bodyPr/>
              <a:lstStyle/>
              <a:p>
                <a:pPr hangingPunct="0">
                  <a:spcAft>
                    <a:spcPts val="0"/>
                  </a:spcAft>
                  <a:tabLst>
                    <a:tab pos="5671185" algn="l"/>
                  </a:tabLst>
                </a:pPr>
                <a:r>
                  <a:rPr lang="zh-CN"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木星</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表面的重力加速度为</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木星半径为</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由</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G</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𝑴𝒎</m:t>
                        </m:r>
                      </m:num>
                      <m:den>
                        <m:sSup>
                          <m:s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𝑹</m:t>
                            </m:r>
                          </m:e>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得木星的质量</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𝒈</m:t>
                        </m:r>
                        <m:sSup>
                          <m:s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𝑹</m:t>
                            </m:r>
                          </m:e>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𝑮</m:t>
                        </m:r>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木星的平均密度</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ρ</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𝑴</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𝑽</m:t>
                        </m:r>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𝐌</m:t>
                        </m:r>
                      </m:num>
                      <m:den>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𝟒</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𝟑</m:t>
                            </m:r>
                          </m:den>
                        </m:f>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𝛑</m:t>
                        </m:r>
                        <m:sSup>
                          <m:s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𝑹</m:t>
                            </m:r>
                          </m:e>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𝟑</m:t>
                            </m:r>
                          </m:sup>
                        </m:sSup>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𝟑</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𝒈</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𝟒</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𝛑</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𝑮𝑹</m:t>
                        </m:r>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木卫三绕木星做匀速圆周运动的半径为</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周期为</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由</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G</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𝑴𝒎</m:t>
                        </m:r>
                      </m:num>
                      <m:den>
                        <m:sSup>
                          <m:s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𝒓</m:t>
                            </m:r>
                          </m:e>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𝟒</m:t>
                        </m:r>
                        <m:sSup>
                          <m:s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𝛑</m:t>
                            </m:r>
                          </m:e>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𝒓</m:t>
                        </m:r>
                      </m:num>
                      <m:den>
                        <m:sSup>
                          <m:s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𝐓</m:t>
                            </m:r>
                          </m:e>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得木星的质量</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𝟒</m:t>
                        </m:r>
                        <m:sSup>
                          <m:s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𝛑</m:t>
                            </m:r>
                          </m:e>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p>
                        <m:sSup>
                          <m:s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𝐫</m:t>
                            </m:r>
                          </m:e>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𝟑</m:t>
                            </m:r>
                          </m:sup>
                        </m:sSup>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𝑮</m:t>
                        </m:r>
                        <m:sSup>
                          <m:s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𝐓</m:t>
                            </m:r>
                          </m:e>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则木星的平均密度</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ρ</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𝑴</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𝑽</m:t>
                        </m:r>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𝑴</m:t>
                        </m:r>
                      </m:num>
                      <m:den>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𝟒</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𝟑</m:t>
                            </m:r>
                          </m:den>
                        </m:f>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𝛑</m:t>
                        </m:r>
                        <m:sSup>
                          <m:s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𝐑</m:t>
                            </m:r>
                          </m:e>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𝟑</m:t>
                            </m:r>
                          </m:sup>
                        </m:sSup>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𝟑</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𝛑</m:t>
                        </m:r>
                        <m:sSup>
                          <m:s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𝐫</m:t>
                            </m:r>
                          </m:e>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𝟑</m:t>
                            </m:r>
                          </m:sup>
                        </m:sSup>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𝑮</m:t>
                        </m:r>
                        <m:sSup>
                          <m:s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𝐓</m:t>
                            </m:r>
                          </m:e>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p>
                        <m:sSup>
                          <m:s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𝐑</m:t>
                            </m:r>
                          </m:e>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𝟑</m:t>
                            </m:r>
                          </m:sup>
                        </m:sSup>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3845348"/>
              </a:xfrm>
              <a:blipFill>
                <a:blip r:embed="rId2"/>
                <a:stretch>
                  <a:fillRect l="-796" r="-849"/>
                </a:stretch>
              </a:blipFill>
            </p:spPr>
            <p:txBody>
              <a:bodyPr/>
              <a:lstStyle/>
              <a:p>
                <a:r>
                  <a:rPr lang="zh-CN" altLang="en-US">
                    <a:noFill/>
                  </a:rPr>
                  <a:t> </a:t>
                </a:r>
              </a:p>
            </p:txBody>
          </p:sp>
        </mc:Fallback>
      </mc:AlternateContent>
      <p:pic>
        <p:nvPicPr>
          <p:cNvPr id="3" name="24解析.eps" descr="id:2147489445;FounderCES"/>
          <p:cNvPicPr/>
          <p:nvPr/>
        </p:nvPicPr>
        <p:blipFill>
          <a:blip r:embed="rId3"/>
          <a:stretch>
            <a:fillRect/>
          </a:stretch>
        </p:blipFill>
        <p:spPr>
          <a:xfrm>
            <a:off x="478583" y="1130520"/>
            <a:ext cx="792088" cy="282256"/>
          </a:xfrm>
          <a:prstGeom prst="rect">
            <a:avLst/>
          </a:prstGeom>
        </p:spPr>
      </p:pic>
      <p:pic>
        <p:nvPicPr>
          <p:cNvPr id="4" name="fw460.jpg" descr="id:2147491427;FounderCES"/>
          <p:cNvPicPr/>
          <p:nvPr/>
        </p:nvPicPr>
        <p:blipFill>
          <a:blip r:embed="rId4"/>
          <a:stretch>
            <a:fillRect/>
          </a:stretch>
        </p:blipFill>
        <p:spPr>
          <a:xfrm>
            <a:off x="4799062" y="4077072"/>
            <a:ext cx="2242185" cy="1911350"/>
          </a:xfrm>
          <a:prstGeom prst="rect">
            <a:avLst/>
          </a:prstGeom>
        </p:spPr>
      </p:pic>
    </p:spTree>
    <p:extLst>
      <p:ext uri="{BB962C8B-B14F-4D97-AF65-F5344CB8AC3E}">
        <p14:creationId xmlns:p14="http://schemas.microsoft.com/office/powerpoint/2010/main" val="1529559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60854" y="1069284"/>
            <a:ext cx="11485848" cy="4159916"/>
          </a:xfrm>
          <a:prstGeom prst="rect">
            <a:avLst/>
          </a:prstGeom>
        </p:spPr>
      </p:pic>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1082743"/>
                <a:ext cx="11485848" cy="4074449"/>
              </a:xfrm>
            </p:spPr>
            <p:txBody>
              <a:bodyPr/>
              <a:lstStyle/>
              <a:p>
                <a:pPr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根据轨道半径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和运行周期</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求得的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𝐆</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是中心天体的质量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而不是行星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或卫星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的质量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为避免混淆或乱用天体半径与轨道半径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一开始就应养成良好的习惯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比如通常情况下天体半径用</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表示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轨道半径用</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表示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这样就可以避免将</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𝐆</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p>
                      </m:den>
                    </m:f>
                  </m:oMath>
                </a14:m>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误进行约分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只有卫星在天体附近做匀速圆周运动时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如近地卫星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才可以认为轨道半径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等于天体半径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1082743"/>
                <a:ext cx="11485848" cy="4074449"/>
              </a:xfrm>
              <a:blipFill>
                <a:blip r:embed="rId3"/>
                <a:stretch>
                  <a:fillRect l="-796" r="-849" b="-898"/>
                </a:stretch>
              </a:blipFill>
            </p:spPr>
            <p:txBody>
              <a:bodyPr/>
              <a:lstStyle/>
              <a:p>
                <a:r>
                  <a:rPr lang="zh-CN" altLang="en-US">
                    <a:noFill/>
                  </a:rPr>
                  <a:t> </a:t>
                </a:r>
              </a:p>
            </p:txBody>
          </p:sp>
        </mc:Fallback>
      </mc:AlternateContent>
      <p:pic>
        <p:nvPicPr>
          <p:cNvPr id="3" name="顿有所悟.eps" descr="id:2147489459;FounderCES"/>
          <p:cNvPicPr/>
          <p:nvPr/>
        </p:nvPicPr>
        <p:blipFill>
          <a:blip r:embed="rId4"/>
          <a:stretch>
            <a:fillRect/>
          </a:stretch>
        </p:blipFill>
        <p:spPr>
          <a:xfrm>
            <a:off x="510436" y="1488589"/>
            <a:ext cx="1624330" cy="356235"/>
          </a:xfrm>
          <a:prstGeom prst="rect">
            <a:avLst/>
          </a:prstGeom>
        </p:spPr>
      </p:pic>
    </p:spTree>
    <p:extLst>
      <p:ext uri="{BB962C8B-B14F-4D97-AF65-F5344CB8AC3E}">
        <p14:creationId xmlns:p14="http://schemas.microsoft.com/office/powerpoint/2010/main" val="10018829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30774"/>
            <a:ext cx="11485848" cy="2862322"/>
          </a:xfrm>
        </p:spPr>
        <p:txBody>
          <a:bodyPr/>
          <a:lstStyle/>
          <a:p>
            <a:pPr hangingPunct="0">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天体</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环绕运动问题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卫星的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与卫星的质量无关，仅由被环绕的天体即中心天体的质量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和轨道半径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决定</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应用万有引力定律求解时还要注意挖掘题目中的隐含条件，如地球的公转周期是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365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天，自转周期是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小时，其表面的重力加速度约为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9.8m/s</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要点2.eps" descr="id:2147489474;FounderCES"/>
          <p:cNvPicPr/>
          <p:nvPr/>
        </p:nvPicPr>
        <p:blipFill>
          <a:blip r:embed="rId2"/>
          <a:stretch>
            <a:fillRect/>
          </a:stretch>
        </p:blipFill>
        <p:spPr>
          <a:xfrm>
            <a:off x="478582" y="1609922"/>
            <a:ext cx="978777" cy="343491"/>
          </a:xfrm>
          <a:prstGeom prst="rect">
            <a:avLst/>
          </a:prstGeom>
        </p:spPr>
      </p:pic>
    </p:spTree>
    <p:extLst>
      <p:ext uri="{BB962C8B-B14F-4D97-AF65-F5344CB8AC3E}">
        <p14:creationId xmlns:p14="http://schemas.microsoft.com/office/powerpoint/2010/main" val="10419447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854548"/>
                <a:ext cx="11485848" cy="4806700"/>
              </a:xfrm>
            </p:spPr>
            <p:txBody>
              <a:bodyPr/>
              <a:lstStyle/>
              <a:p>
                <a:pPr hangingPunct="0">
                  <a:spcAft>
                    <a:spcPts val="0"/>
                  </a:spcAft>
                  <a:tabLst>
                    <a:tab pos="5671185" algn="l"/>
                  </a:tabLst>
                </a:pPr>
                <a:r>
                  <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）太阳质量为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，地球质量为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，地球绕太阳公转的周期为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，引力常</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量为</a:t>
                </a:r>
                <a:r>
                  <a:rPr lang="en-US" altLang="zh-CN"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，地球公转半径为</a:t>
                </a:r>
                <a:r>
                  <a:rPr lang="en-US" altLang="zh-CN"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，地球表面重力加速度为</a:t>
                </a:r>
                <a:r>
                  <a:rPr lang="en-US" altLang="zh-CN"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则下列计算式中正确的是（</a:t>
                </a:r>
                <a:r>
                  <a:rPr lang="zh-CN" altLang="zh-CN"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地球公转所需的向心力为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地球公转的轨道半径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g>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𝑮𝑴</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𝐓</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e>
                    </m:rad>
                  </m:oMath>
                </a14:m>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地球公转的角速度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𝒈𝒎</m:t>
                            </m:r>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p>
                          </m:den>
                        </m:f>
                      </m:e>
                    </m:rad>
                  </m:oMath>
                </a14:m>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地球公转的向心加速度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𝑮𝑴</m:t>
                        </m:r>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854548"/>
                <a:ext cx="11485848" cy="4806700"/>
              </a:xfrm>
              <a:blipFill>
                <a:blip r:embed="rId2"/>
                <a:stretch>
                  <a:fillRect l="-796" r="-849"/>
                </a:stretch>
              </a:blipFill>
            </p:spPr>
            <p:txBody>
              <a:bodyPr/>
              <a:lstStyle/>
              <a:p>
                <a:r>
                  <a:rPr lang="zh-CN" altLang="en-US">
                    <a:noFill/>
                  </a:rPr>
                  <a:t> </a:t>
                </a:r>
              </a:p>
            </p:txBody>
          </p:sp>
        </mc:Fallback>
      </mc:AlternateContent>
      <p:pic>
        <p:nvPicPr>
          <p:cNvPr id="3" name="24典例2.eps" descr="id:2147489495;FounderCES"/>
          <p:cNvPicPr/>
          <p:nvPr/>
        </p:nvPicPr>
        <p:blipFill>
          <a:blip r:embed="rId3"/>
          <a:stretch>
            <a:fillRect/>
          </a:stretch>
        </p:blipFill>
        <p:spPr>
          <a:xfrm>
            <a:off x="396773" y="1089156"/>
            <a:ext cx="995045" cy="320040"/>
          </a:xfrm>
          <a:prstGeom prst="rect">
            <a:avLst/>
          </a:prstGeom>
        </p:spPr>
      </p:pic>
      <p:sp>
        <p:nvSpPr>
          <p:cNvPr id="5" name="矩形 4"/>
          <p:cNvSpPr/>
          <p:nvPr/>
        </p:nvSpPr>
        <p:spPr>
          <a:xfrm>
            <a:off x="10838681" y="1503098"/>
            <a:ext cx="612668" cy="461665"/>
          </a:xfrm>
          <a:prstGeom prst="rect">
            <a:avLst/>
          </a:prstGeom>
        </p:spPr>
        <p:txBody>
          <a:bodyPr wrap="none">
            <a:spAutoFit/>
          </a:bodyPr>
          <a:lstStyle/>
          <a:p>
            <a:r>
              <a:rPr lang="en-US" altLang="zh-CN" sz="2400"/>
              <a:t>BD</a:t>
            </a:r>
            <a:endParaRPr lang="zh-CN" altLang="en-US"/>
          </a:p>
        </p:txBody>
      </p:sp>
    </p:spTree>
    <p:extLst>
      <p:ext uri="{BB962C8B-B14F-4D97-AF65-F5344CB8AC3E}">
        <p14:creationId xmlns:p14="http://schemas.microsoft.com/office/powerpoint/2010/main" val="12824297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1026439"/>
                <a:ext cx="11485848" cy="3698705"/>
              </a:xfrm>
            </p:spPr>
            <p:txBody>
              <a:bodyPr/>
              <a:lstStyle/>
              <a:p>
                <a:pPr hangingPunct="0">
                  <a:spcAft>
                    <a:spcPts val="0"/>
                  </a:spcAft>
                  <a:tabLst>
                    <a:tab pos="5671185" algn="l"/>
                  </a:tabLst>
                </a:pP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g</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表示地球表面重力加速度</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所以</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不能表示地球公转所需的向心力</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根据牛顿第二定律得</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𝑮𝑴𝒎</m:t>
                        </m:r>
                      </m:num>
                      <m:den>
                        <m:sSup>
                          <m:s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𝑹</m:t>
                            </m:r>
                          </m:e>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𝟒</m:t>
                        </m:r>
                        <m:sSup>
                          <m:s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𝛑</m:t>
                            </m:r>
                          </m:e>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sSup>
                          <m:s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𝐓</m:t>
                            </m:r>
                          </m:e>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radPr>
                      <m:deg>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𝟑</m:t>
                        </m:r>
                      </m:deg>
                      <m:e>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𝑮𝑴</m:t>
                            </m:r>
                            <m:sSup>
                              <m:s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𝐓</m:t>
                                </m:r>
                              </m:e>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𝟒</m:t>
                            </m:r>
                            <m:sSup>
                              <m:s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𝛑</m:t>
                                </m:r>
                              </m:e>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p>
                          </m:den>
                        </m:f>
                      </m:e>
                    </m:rad>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根据牛顿第二定律得</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𝑮𝑴𝒎</m:t>
                        </m:r>
                      </m:num>
                      <m:den>
                        <m:sSup>
                          <m:s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𝑹</m:t>
                            </m:r>
                          </m:e>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mω</a:t>
                </a:r>
                <a:r>
                  <a:rPr lang="en-US" altLang="zh-CN" b="1" baseline="30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𝑮𝑴</m:t>
                            </m:r>
                          </m:num>
                          <m:den>
                            <m:sSup>
                              <m:s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𝑹</m:t>
                                </m:r>
                              </m:e>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𝟑</m:t>
                                </m:r>
                              </m:sup>
                            </m:sSup>
                          </m:den>
                        </m:f>
                      </m:e>
                    </m:rad>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根据牛顿第二定律得</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𝑮𝑴𝒎</m:t>
                        </m:r>
                      </m:num>
                      <m:den>
                        <m:sSup>
                          <m:s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𝑹</m:t>
                            </m:r>
                          </m:e>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𝑮𝑴</m:t>
                        </m:r>
                      </m:num>
                      <m:den>
                        <m:sSup>
                          <m:s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𝑹</m:t>
                            </m:r>
                          </m:e>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1026439"/>
                <a:ext cx="11485848" cy="3698705"/>
              </a:xfrm>
              <a:blipFill>
                <a:blip r:embed="rId2"/>
                <a:stretch>
                  <a:fillRect l="-796" r="-849"/>
                </a:stretch>
              </a:blipFill>
            </p:spPr>
            <p:txBody>
              <a:bodyPr/>
              <a:lstStyle/>
              <a:p>
                <a:r>
                  <a:rPr lang="zh-CN" altLang="en-US">
                    <a:noFill/>
                  </a:rPr>
                  <a:t> </a:t>
                </a:r>
              </a:p>
            </p:txBody>
          </p:sp>
        </mc:Fallback>
      </mc:AlternateContent>
      <p:pic>
        <p:nvPicPr>
          <p:cNvPr id="3" name="24解析.eps" descr="id:2147489445;FounderCES"/>
          <p:cNvPicPr/>
          <p:nvPr/>
        </p:nvPicPr>
        <p:blipFill>
          <a:blip r:embed="rId3"/>
          <a:stretch>
            <a:fillRect/>
          </a:stretch>
        </p:blipFill>
        <p:spPr>
          <a:xfrm>
            <a:off x="478583" y="1264305"/>
            <a:ext cx="792088" cy="282256"/>
          </a:xfrm>
          <a:prstGeom prst="rect">
            <a:avLst/>
          </a:prstGeom>
        </p:spPr>
      </p:pic>
    </p:spTree>
    <p:extLst>
      <p:ext uri="{BB962C8B-B14F-4D97-AF65-F5344CB8AC3E}">
        <p14:creationId xmlns:p14="http://schemas.microsoft.com/office/powerpoint/2010/main" val="28816988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695755"/>
              </a:xfrm>
            </p:spPr>
            <p:txBody>
              <a:bodyPr/>
              <a:lstStyle/>
              <a:p>
                <a:pPr hangingPunct="0">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双星</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与多星问题</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双星模型</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绕公共圆心转动的两个星体组成的系统，我们称之为双星系统，如图所示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双星系统模型有以下特点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）各自所需的向心力由彼此间的万有引力相互提供，即</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𝑮</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𝑳</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𝑮</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𝑳</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3695755"/>
              </a:xfrm>
              <a:blipFill>
                <a:blip r:embed="rId2"/>
                <a:stretch>
                  <a:fillRect l="-796" r="-849" b="-659"/>
                </a:stretch>
              </a:blipFill>
            </p:spPr>
            <p:txBody>
              <a:bodyPr/>
              <a:lstStyle/>
              <a:p>
                <a:r>
                  <a:rPr lang="zh-CN" altLang="en-US">
                    <a:noFill/>
                  </a:rPr>
                  <a:t> </a:t>
                </a:r>
              </a:p>
            </p:txBody>
          </p:sp>
        </mc:Fallback>
      </mc:AlternateContent>
      <p:pic>
        <p:nvPicPr>
          <p:cNvPr id="3" name="要点3.eps" descr="id:2147491483;FounderCES"/>
          <p:cNvPicPr/>
          <p:nvPr/>
        </p:nvPicPr>
        <p:blipFill>
          <a:blip r:embed="rId3"/>
          <a:stretch>
            <a:fillRect/>
          </a:stretch>
        </p:blipFill>
        <p:spPr>
          <a:xfrm>
            <a:off x="406574" y="908720"/>
            <a:ext cx="912495" cy="320040"/>
          </a:xfrm>
          <a:prstGeom prst="rect">
            <a:avLst/>
          </a:prstGeom>
        </p:spPr>
      </p:pic>
      <p:pic>
        <p:nvPicPr>
          <p:cNvPr id="4" name="fw461.jpg" descr="id:2147491490;FounderCES"/>
          <p:cNvPicPr/>
          <p:nvPr/>
        </p:nvPicPr>
        <p:blipFill>
          <a:blip r:embed="rId4"/>
          <a:stretch>
            <a:fillRect/>
          </a:stretch>
        </p:blipFill>
        <p:spPr>
          <a:xfrm>
            <a:off x="5159102" y="3933056"/>
            <a:ext cx="2125345" cy="2353945"/>
          </a:xfrm>
          <a:prstGeom prst="rect">
            <a:avLst/>
          </a:prstGeom>
        </p:spPr>
      </p:pic>
    </p:spTree>
    <p:extLst>
      <p:ext uri="{BB962C8B-B14F-4D97-AF65-F5344CB8AC3E}">
        <p14:creationId xmlns:p14="http://schemas.microsoft.com/office/powerpoint/2010/main" val="2610728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stretch>
            <a:fillRect/>
          </a:stretch>
        </p:blipFill>
        <p:spPr>
          <a:xfrm>
            <a:off x="4006974" y="4473967"/>
            <a:ext cx="2088232" cy="648072"/>
          </a:xfrm>
          <a:prstGeom prst="rect">
            <a:avLst/>
          </a:prstGeom>
        </p:spPr>
      </p:pic>
      <p:pic>
        <p:nvPicPr>
          <p:cNvPr id="7" name="图片 6"/>
          <p:cNvPicPr>
            <a:picLocks noChangeAspect="1"/>
          </p:cNvPicPr>
          <p:nvPr/>
        </p:nvPicPr>
        <p:blipFill>
          <a:blip r:embed="rId2"/>
          <a:stretch>
            <a:fillRect/>
          </a:stretch>
        </p:blipFill>
        <p:spPr>
          <a:xfrm>
            <a:off x="3358902" y="3393847"/>
            <a:ext cx="2952328" cy="864096"/>
          </a:xfrm>
          <a:prstGeom prst="rect">
            <a:avLst/>
          </a:prstGeom>
        </p:spPr>
      </p:pic>
      <p:pic>
        <p:nvPicPr>
          <p:cNvPr id="6" name="图片 5"/>
          <p:cNvPicPr>
            <a:picLocks noChangeAspect="1"/>
          </p:cNvPicPr>
          <p:nvPr/>
        </p:nvPicPr>
        <p:blipFill>
          <a:blip r:embed="rId2"/>
          <a:stretch>
            <a:fillRect/>
          </a:stretch>
        </p:blipFill>
        <p:spPr>
          <a:xfrm>
            <a:off x="8399462" y="2457743"/>
            <a:ext cx="936104" cy="648072"/>
          </a:xfrm>
          <a:prstGeom prst="rect">
            <a:avLst/>
          </a:prstGeom>
        </p:spPr>
      </p:pic>
      <p:pic>
        <p:nvPicPr>
          <p:cNvPr id="5" name="图片 4"/>
          <p:cNvPicPr>
            <a:picLocks noChangeAspect="1"/>
          </p:cNvPicPr>
          <p:nvPr/>
        </p:nvPicPr>
        <p:blipFill>
          <a:blip r:embed="rId2"/>
          <a:stretch>
            <a:fillRect/>
          </a:stretch>
        </p:blipFill>
        <p:spPr>
          <a:xfrm>
            <a:off x="7031310" y="1935581"/>
            <a:ext cx="1440160" cy="360040"/>
          </a:xfrm>
          <a:prstGeom prst="rect">
            <a:avLst/>
          </a:prstGeom>
        </p:spPr>
      </p:pic>
      <p:pic>
        <p:nvPicPr>
          <p:cNvPr id="4" name="图片 3"/>
          <p:cNvPicPr>
            <a:picLocks noChangeAspect="1"/>
          </p:cNvPicPr>
          <p:nvPr/>
        </p:nvPicPr>
        <p:blipFill>
          <a:blip r:embed="rId2"/>
          <a:stretch>
            <a:fillRect/>
          </a:stretch>
        </p:blipFill>
        <p:spPr>
          <a:xfrm>
            <a:off x="6959302" y="1377623"/>
            <a:ext cx="1080120" cy="360040"/>
          </a:xfrm>
          <a:prstGeom prst="rect">
            <a:avLst/>
          </a:prstGeom>
        </p:spPr>
      </p:pic>
      <p:pic>
        <p:nvPicPr>
          <p:cNvPr id="3" name="图片 2"/>
          <p:cNvPicPr>
            <a:picLocks noChangeAspect="1"/>
          </p:cNvPicPr>
          <p:nvPr/>
        </p:nvPicPr>
        <p:blipFill>
          <a:blip r:embed="rId2"/>
          <a:stretch>
            <a:fillRect/>
          </a:stretch>
        </p:blipFill>
        <p:spPr>
          <a:xfrm>
            <a:off x="5807174" y="1377623"/>
            <a:ext cx="936104" cy="360040"/>
          </a:xfrm>
          <a:prstGeom prst="rect">
            <a:avLst/>
          </a:prstGeom>
        </p:spPr>
      </p:pic>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1215023"/>
                <a:ext cx="11485848" cy="3942169"/>
              </a:xfrm>
            </p:spPr>
            <p:txBody>
              <a:bodyPr/>
              <a:lstStyle/>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）两颗星的周期及角速度都相同，即</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）两颗星的轨道半径与它们之间的距离关系为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）两颗星到轨道圆心的距离</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与星体质量成反比，即</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）双星的运动周期</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2π</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𝑳</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𝑮</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den>
                        </m:f>
                      </m:e>
                    </m:rad>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）双星的总质量公式为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𝑳</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𝐆</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1215023"/>
                <a:ext cx="11485848" cy="3942169"/>
              </a:xfrm>
              <a:blipFill>
                <a:blip r:embed="rId3"/>
                <a:stretch>
                  <a:fillRect l="-796" b="-464"/>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0302290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65274"/>
            <a:ext cx="11485848" cy="2238241"/>
          </a:xfrm>
        </p:spPr>
        <p:txBody>
          <a:bodyPr/>
          <a:lstStyle/>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三星模型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）三颗星体位于同一直线上，两颗质量相等的环绕星体围绕中央星体在同一半径为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的圆形轨道上运行（</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如图甲所示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）三颗质量均为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的星体位于等边三角形的三个顶点上（</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如图乙所示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2710830" y="3576146"/>
            <a:ext cx="5921950" cy="2157110"/>
          </a:xfrm>
          <a:prstGeom prst="rect">
            <a:avLst/>
          </a:prstGeom>
        </p:spPr>
      </p:pic>
    </p:spTree>
    <p:extLst>
      <p:ext uri="{BB962C8B-B14F-4D97-AF65-F5344CB8AC3E}">
        <p14:creationId xmlns:p14="http://schemas.microsoft.com/office/powerpoint/2010/main" val="33332181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792239"/>
          </a:xfrm>
        </p:spPr>
        <p:txBody>
          <a:bodyPr/>
          <a:lstStyle/>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四星模型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）一种是四颗质量相等的星体位于正方形的四个顶点上，沿着外接于正方形的圆形轨道做匀速圆周运动（</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如图丙所示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）另一种是三颗质量相等的星体始终位于正三角形的三个顶点上，另一颗星体位于正三角形中心</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，外围三颗星体绕</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做匀速圆周运动（</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如图丁所示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3070870" y="3717032"/>
            <a:ext cx="5133591" cy="2282911"/>
          </a:xfrm>
          <a:prstGeom prst="rect">
            <a:avLst/>
          </a:prstGeom>
        </p:spPr>
      </p:pic>
    </p:spTree>
    <p:extLst>
      <p:ext uri="{BB962C8B-B14F-4D97-AF65-F5344CB8AC3E}">
        <p14:creationId xmlns:p14="http://schemas.microsoft.com/office/powerpoint/2010/main" val="8580465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117042"/>
              </a:xfrm>
            </p:spPr>
            <p:txBody>
              <a:bodyPr/>
              <a:lstStyle/>
              <a:p>
                <a:pPr hangingPunct="0">
                  <a:spcAft>
                    <a:spcPts val="0"/>
                  </a:spcAft>
                  <a:tabLst>
                    <a:tab pos="5671185" algn="l"/>
                  </a:tabLst>
                </a:pPr>
                <a:r>
                  <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）天玑星是北斗七星之一，在天玑星周围还有一颗伴星，它们组成双星系统，仅考虑两星间的万有引力，二者各自绕连线上的某一点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做匀速圆周运动，周期相同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若两星均视为质点，相距为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，两星总质量为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，引力常量为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伴星运动的轨道半径为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伴星运动的角速度大小为</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𝑮𝑴</m:t>
                            </m:r>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𝑳</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p>
                          </m:den>
                        </m:f>
                      </m:e>
                    </m:rad>
                  </m:oMath>
                </a14:m>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天玑星和伴星的线速度大小之和为</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𝑮𝑴</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𝑳</m:t>
                            </m:r>
                          </m:den>
                        </m:f>
                      </m:e>
                    </m:rad>
                  </m:oMath>
                </a14:m>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天玑星与伴星绕</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点运动的线速度大小之比等于它们的质量</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之</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比</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5117042"/>
              </a:xfrm>
              <a:blipFill>
                <a:blip r:embed="rId2"/>
                <a:stretch>
                  <a:fillRect l="-796" r="-849" b="-476"/>
                </a:stretch>
              </a:blipFill>
            </p:spPr>
            <p:txBody>
              <a:bodyPr/>
              <a:lstStyle/>
              <a:p>
                <a:r>
                  <a:rPr lang="zh-CN" altLang="en-US">
                    <a:noFill/>
                  </a:rPr>
                  <a:t> </a:t>
                </a:r>
              </a:p>
            </p:txBody>
          </p:sp>
        </mc:Fallback>
      </mc:AlternateContent>
      <p:pic>
        <p:nvPicPr>
          <p:cNvPr id="3" name="24典例3.eps" descr="id:2147491525;FounderCES"/>
          <p:cNvPicPr/>
          <p:nvPr/>
        </p:nvPicPr>
        <p:blipFill>
          <a:blip r:embed="rId3"/>
          <a:stretch>
            <a:fillRect/>
          </a:stretch>
        </p:blipFill>
        <p:spPr>
          <a:xfrm>
            <a:off x="406574" y="980727"/>
            <a:ext cx="936104" cy="301059"/>
          </a:xfrm>
          <a:prstGeom prst="rect">
            <a:avLst/>
          </a:prstGeom>
        </p:spPr>
      </p:pic>
      <p:sp>
        <p:nvSpPr>
          <p:cNvPr id="5" name="矩形 4"/>
          <p:cNvSpPr/>
          <p:nvPr/>
        </p:nvSpPr>
        <p:spPr>
          <a:xfrm>
            <a:off x="10847734" y="1844824"/>
            <a:ext cx="612668" cy="646331"/>
          </a:xfrm>
          <a:prstGeom prst="rect">
            <a:avLst/>
          </a:prstGeom>
        </p:spPr>
        <p:txBody>
          <a:bodyPr wrap="none">
            <a:spAutoFit/>
          </a:bodyPr>
          <a:lstStyle/>
          <a:p>
            <a:pPr algn="just">
              <a:lnSpc>
                <a:spcPct val="150000"/>
              </a:lnSpc>
              <a:spcAft>
                <a:spcPts val="0"/>
              </a:spcAft>
              <a:tabLst>
                <a:tab pos="5671185" algn="l"/>
              </a:tabLst>
            </a:pPr>
            <a:r>
              <a:rPr lang="en-US" altLang="zh-CN" sz="2400">
                <a:cs typeface="Times New Roman" panose="02020603050405020304" pitchFamily="18" charset="0"/>
              </a:rPr>
              <a:t>BC</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14566109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1620698"/>
                <a:ext cx="11485848" cy="2672398"/>
              </a:xfrm>
            </p:spPr>
            <p:txBody>
              <a:bodyPr/>
              <a:lstStyle/>
              <a:p>
                <a:pPr hangingPunct="0">
                  <a:spcAft>
                    <a:spcPts val="0"/>
                  </a:spcAft>
                  <a:tabLst>
                    <a:tab pos="5671185" algn="l"/>
                  </a:tabLst>
                </a:pPr>
                <a:r>
                  <a:rPr lang="en-US" altLang="zh-CN" b="1" smtClean="0">
                    <a:solidFill>
                      <a:srgbClr val="1EB26A"/>
                    </a:solidFill>
                    <a:latin typeface="黑体" panose="02010609060101010101" pitchFamily="49" charset="-122"/>
                    <a:ea typeface="宋体" panose="02010600030101010101" pitchFamily="2" charset="-122"/>
                    <a:cs typeface="Times New Roman" panose="02020603050405020304" pitchFamily="18" charset="0"/>
                  </a:rPr>
                  <a:t>         “</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称量</a:t>
                </a:r>
                <a:r>
                  <a:rPr lang="en-US" altLang="zh-CN" b="1">
                    <a:solidFill>
                      <a:srgbClr val="1EB26A"/>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地球的质量</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若不考虑地球自转，地球表面上质量为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物体的重力等于地球对物体的万有引力，即</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地</m:t>
                            </m:r>
                          </m:sub>
                        </m:sSub>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为地球质量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为地球的半径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），解得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𝒈</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𝑮</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，只要知道</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的值，就可计算出地球的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质量</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1620698"/>
                <a:ext cx="11485848" cy="2672398"/>
              </a:xfrm>
              <a:blipFill>
                <a:blip r:embed="rId2"/>
                <a:stretch>
                  <a:fillRect l="-796" r="-849" b="-2055"/>
                </a:stretch>
              </a:blipFill>
            </p:spPr>
            <p:txBody>
              <a:bodyPr/>
              <a:lstStyle/>
              <a:p>
                <a:r>
                  <a:rPr lang="zh-CN" altLang="en-US">
                    <a:noFill/>
                  </a:rPr>
                  <a:t> </a:t>
                </a:r>
              </a:p>
            </p:txBody>
          </p:sp>
        </mc:Fallback>
      </mc:AlternateContent>
      <p:pic>
        <p:nvPicPr>
          <p:cNvPr id="3" name="24知识过.eps" descr="id:2147489388;FounderCES"/>
          <p:cNvPicPr/>
          <p:nvPr/>
        </p:nvPicPr>
        <p:blipFill>
          <a:blip r:embed="rId3"/>
          <a:stretch>
            <a:fillRect/>
          </a:stretch>
        </p:blipFill>
        <p:spPr>
          <a:xfrm>
            <a:off x="2494806" y="801833"/>
            <a:ext cx="6834483" cy="590618"/>
          </a:xfrm>
          <a:prstGeom prst="rect">
            <a:avLst/>
          </a:prstGeom>
        </p:spPr>
      </p:pic>
      <p:pic>
        <p:nvPicPr>
          <p:cNvPr id="4" name="知识点1.eps" descr="id:2147489395;FounderCES"/>
          <p:cNvPicPr/>
          <p:nvPr/>
        </p:nvPicPr>
        <p:blipFill>
          <a:blip r:embed="rId4"/>
          <a:stretch>
            <a:fillRect/>
          </a:stretch>
        </p:blipFill>
        <p:spPr>
          <a:xfrm>
            <a:off x="360854" y="1757428"/>
            <a:ext cx="1309370" cy="361950"/>
          </a:xfrm>
          <a:prstGeom prst="rect">
            <a:avLst/>
          </a:prstGeom>
        </p:spPr>
      </p:pic>
    </p:spTree>
    <p:extLst>
      <p:ext uri="{BB962C8B-B14F-4D97-AF65-F5344CB8AC3E}">
        <p14:creationId xmlns:p14="http://schemas.microsoft.com/office/powerpoint/2010/main" val="23296758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880968"/>
                <a:ext cx="11485848" cy="4996304"/>
              </a:xfrm>
            </p:spPr>
            <p:txBody>
              <a:bodyPr/>
              <a:lstStyle/>
              <a:p>
                <a:pPr hangingPunct="0">
                  <a:spcAft>
                    <a:spcPts val="0"/>
                  </a:spcAft>
                  <a:tabLst>
                    <a:tab pos="5671185" algn="l"/>
                  </a:tabLst>
                </a:pPr>
                <a:r>
                  <a:rPr lang="zh-CN"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设</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天玑星的质量为</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运动半径为</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周围那颗伴星的质量为</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运动半径为</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则有</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则伴星运动的轨道半径小于</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根据</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G</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sub>
                        </m:sSub>
                        <m:sSub>
                          <m:sSub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b>
                        </m:sSub>
                      </m:num>
                      <m:den>
                        <m:sSup>
                          <m:s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𝑳</m:t>
                            </m:r>
                          </m:e>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ω</a:t>
                </a:r>
                <a:r>
                  <a:rPr lang="en-US" altLang="zh-CN" b="1" baseline="30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ω</a:t>
                </a:r>
                <a:r>
                  <a:rPr lang="en-US" altLang="zh-CN" b="1" baseline="30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可得</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𝑮</m:t>
                            </m:r>
                            <m:r>
                              <m:rPr>
                                <m:nor/>
                              </m:rPr>
                              <a:rPr lang="zh-CN" altLang="zh-CN"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sub>
                            </m:sSub>
                            <m:r>
                              <a:rPr lang="zh-CN" altLang="zh-CN"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b>
                            </m:sSub>
                            <m:r>
                              <m:rPr>
                                <m:nor/>
                              </m:rPr>
                              <a:rPr lang="zh-CN" altLang="zh-CN"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num>
                          <m:den>
                            <m:sSup>
                              <m:s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𝑳</m:t>
                                </m:r>
                              </m:e>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𝟑</m:t>
                                </m:r>
                              </m:sup>
                            </m:sSup>
                          </m:den>
                        </m:f>
                      </m:e>
                    </m:rad>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𝑮𝑴</m:t>
                            </m:r>
                          </m:num>
                          <m:den>
                            <m:sSup>
                              <m:s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𝑳</m:t>
                                </m:r>
                              </m:e>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𝟑</m:t>
                                </m:r>
                              </m:sup>
                            </m:sSup>
                          </m:den>
                        </m:f>
                      </m:e>
                    </m:rad>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选项</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因为</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𝑮</m:t>
                        </m:r>
                        <m:sSub>
                          <m:sSub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b>
                        </m:sSub>
                      </m:num>
                      <m:den>
                        <m:sSup>
                          <m:s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𝑳</m:t>
                            </m:r>
                          </m:e>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ω</a:t>
                </a:r>
                <a:r>
                  <a:rPr lang="en-US" altLang="zh-CN" b="1" baseline="30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ω</a:t>
                </a:r>
                <a:r>
                  <a:rPr lang="en-US" altLang="zh-CN" b="1" i="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𝑮</m:t>
                        </m:r>
                        <m:sSub>
                          <m:sSub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sSup>
                          <m:s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𝑳</m:t>
                            </m:r>
                          </m:e>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ω</a:t>
                </a:r>
                <a:r>
                  <a:rPr lang="en-US" altLang="zh-CN" b="1" baseline="30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ω</a:t>
                </a:r>
                <a:r>
                  <a:rPr lang="en-US" altLang="zh-CN" b="1" i="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可得天玑星和伴星的线速度大小之和为</a:t>
                </a:r>
                <a:r>
                  <a:rPr lang="en-US" altLang="zh-CN" b="1" i="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𝑮𝑴</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𝑳</m:t>
                            </m:r>
                          </m:den>
                        </m:f>
                      </m:e>
                    </m:rad>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𝒗</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sSub>
                          <m:sSub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𝒗</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b>
                        </m:sSub>
                      </m:num>
                      <m:den>
                        <m:sSub>
                          <m:sSub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sub>
                        </m:sSub>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天玑星与伴星绕</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点运动的线速度大小之比等于它们的质量倒数之比</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选项</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880968"/>
                <a:ext cx="11485848" cy="4996304"/>
              </a:xfrm>
              <a:blipFill>
                <a:blip r:embed="rId2"/>
                <a:stretch>
                  <a:fillRect l="-796" r="-849" b="-611"/>
                </a:stretch>
              </a:blipFill>
            </p:spPr>
            <p:txBody>
              <a:bodyPr/>
              <a:lstStyle/>
              <a:p>
                <a:r>
                  <a:rPr lang="zh-CN" altLang="en-US">
                    <a:noFill/>
                  </a:rPr>
                  <a:t> </a:t>
                </a:r>
              </a:p>
            </p:txBody>
          </p:sp>
        </mc:Fallback>
      </mc:AlternateContent>
      <p:pic>
        <p:nvPicPr>
          <p:cNvPr id="3" name="24解析.eps" descr="id:2147489445;FounderCES"/>
          <p:cNvPicPr/>
          <p:nvPr/>
        </p:nvPicPr>
        <p:blipFill>
          <a:blip r:embed="rId3"/>
          <a:stretch>
            <a:fillRect/>
          </a:stretch>
        </p:blipFill>
        <p:spPr>
          <a:xfrm>
            <a:off x="478583" y="1048281"/>
            <a:ext cx="792088" cy="282256"/>
          </a:xfrm>
          <a:prstGeom prst="rect">
            <a:avLst/>
          </a:prstGeom>
        </p:spPr>
      </p:pic>
    </p:spTree>
    <p:extLst>
      <p:ext uri="{BB962C8B-B14F-4D97-AF65-F5344CB8AC3E}">
        <p14:creationId xmlns:p14="http://schemas.microsoft.com/office/powerpoint/2010/main" val="25202234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870558"/>
                <a:ext cx="11485848" cy="3566554"/>
              </a:xfrm>
            </p:spPr>
            <p:txBody>
              <a:bodyPr/>
              <a:lstStyle/>
              <a:p>
                <a:pPr hangingPunct="0">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计算</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天体的质量</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质量为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的行星绕太阳做匀速圆周运动时，行星与太阳间的万有引力提供向心力，即</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𝑮𝒎</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太</m:t>
                            </m:r>
                          </m:sub>
                        </m:sSub>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mω</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𝐓</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太</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为太阳的质量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为行星与太阳之间的距离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由此解得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太</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𝐆</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，只要测出行星绕太阳运动的公转周期</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和轨道半径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，就可以计算出太阳的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质量</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870558"/>
                <a:ext cx="11485848" cy="3566554"/>
              </a:xfrm>
              <a:blipFill>
                <a:blip r:embed="rId2"/>
                <a:stretch>
                  <a:fillRect l="-796" r="-849" b="-2393"/>
                </a:stretch>
              </a:blipFill>
            </p:spPr>
            <p:txBody>
              <a:bodyPr/>
              <a:lstStyle/>
              <a:p>
                <a:r>
                  <a:rPr lang="zh-CN" altLang="en-US">
                    <a:noFill/>
                  </a:rPr>
                  <a:t> </a:t>
                </a:r>
              </a:p>
            </p:txBody>
          </p:sp>
        </mc:Fallback>
      </mc:AlternateContent>
      <p:pic>
        <p:nvPicPr>
          <p:cNvPr id="3" name="知识点2.eps" descr="id:2147489409;FounderCES"/>
          <p:cNvPicPr/>
          <p:nvPr/>
        </p:nvPicPr>
        <p:blipFill>
          <a:blip r:embed="rId3"/>
          <a:stretch>
            <a:fillRect/>
          </a:stretch>
        </p:blipFill>
        <p:spPr>
          <a:xfrm>
            <a:off x="360854" y="1069285"/>
            <a:ext cx="1224136" cy="325532"/>
          </a:xfrm>
          <a:prstGeom prst="rect">
            <a:avLst/>
          </a:prstGeom>
        </p:spPr>
      </p:pic>
    </p:spTree>
    <p:extLst>
      <p:ext uri="{BB962C8B-B14F-4D97-AF65-F5344CB8AC3E}">
        <p14:creationId xmlns:p14="http://schemas.microsoft.com/office/powerpoint/2010/main" val="3997636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963556"/>
              </a:xfrm>
            </p:spPr>
            <p:txBody>
              <a:bodyPr/>
              <a:lstStyle/>
              <a:p>
                <a:pPr hangingPunct="0">
                  <a:lnSpc>
                    <a:spcPct val="130000"/>
                  </a:lnSpc>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计算</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天体的密度</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一般思路</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lnSpc>
                    <a:spcPct val="130000"/>
                  </a:lnSpc>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若天体半径为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，则天体的密度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𝐌</m:t>
                        </m:r>
                      </m:num>
                      <m:den>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p>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，将质量代入可求得密度</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特殊情况</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）卫星绕天体做半径为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的圆周运动，若天体的半径为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，则天体的密度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𝐌</m:t>
                        </m:r>
                      </m:num>
                      <m:den>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p>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𝐫</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𝑮</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𝐓</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代入可得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𝐫</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𝑮</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𝐓</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𝐑</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p>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当卫星在天体附近环绕天体运动时，其轨道半径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等于天体半径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𝑮</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𝐓</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）已知天体表面的重力加速度为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num>
                      <m:den>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p>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𝒈</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𝑮</m:t>
                            </m:r>
                          </m:den>
                        </m:f>
                      </m:num>
                      <m:den>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p>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𝒈</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𝑹𝑮</m:t>
                        </m:r>
                      </m:den>
                    </m:f>
                  </m:oMath>
                </a14:m>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5963556"/>
              </a:xfrm>
              <a:blipFill>
                <a:blip r:embed="rId2"/>
                <a:stretch>
                  <a:fillRect l="-796" t="-102" r="-849"/>
                </a:stretch>
              </a:blipFill>
            </p:spPr>
            <p:txBody>
              <a:bodyPr/>
              <a:lstStyle/>
              <a:p>
                <a:r>
                  <a:rPr lang="zh-CN" altLang="en-US">
                    <a:noFill/>
                  </a:rPr>
                  <a:t> </a:t>
                </a:r>
              </a:p>
            </p:txBody>
          </p:sp>
        </mc:Fallback>
      </mc:AlternateContent>
      <p:pic>
        <p:nvPicPr>
          <p:cNvPr id="3" name="知识点3.eps" descr="id:2147491384;FounderCES"/>
          <p:cNvPicPr/>
          <p:nvPr/>
        </p:nvPicPr>
        <p:blipFill>
          <a:blip r:embed="rId3"/>
          <a:stretch>
            <a:fillRect/>
          </a:stretch>
        </p:blipFill>
        <p:spPr>
          <a:xfrm>
            <a:off x="406574" y="908720"/>
            <a:ext cx="1205865" cy="320040"/>
          </a:xfrm>
          <a:prstGeom prst="rect">
            <a:avLst/>
          </a:prstGeom>
        </p:spPr>
      </p:pic>
    </p:spTree>
    <p:extLst>
      <p:ext uri="{BB962C8B-B14F-4D97-AF65-F5344CB8AC3E}">
        <p14:creationId xmlns:p14="http://schemas.microsoft.com/office/powerpoint/2010/main" val="30239862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92917"/>
            <a:ext cx="11485848" cy="4524315"/>
          </a:xfrm>
        </p:spPr>
        <p:txBody>
          <a:bodyPr/>
          <a:lstStyle/>
          <a:p>
            <a:pPr hangingPunct="0">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发现</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未知天体与预言哈雷彗星回归</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海王星的发现</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英国剑桥大学的学生亚当斯和法国年轻的天文学家勒维耶根据天王星的观测资料，利用万有引力定律计算出天王星外</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行星的轨道</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1846</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日晚，德国的伽勒在勒维耶预言的位置附近发现了这颗行星——海王星</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其他天体的发现</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algn="dist"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近</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年来，人们在海王星的轨道之外又发现了冥王星、阋神星等几个</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较大</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天体</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4.eps" descr="id:2147491391;FounderCES"/>
          <p:cNvPicPr/>
          <p:nvPr/>
        </p:nvPicPr>
        <p:blipFill>
          <a:blip r:embed="rId2"/>
          <a:stretch>
            <a:fillRect/>
          </a:stretch>
        </p:blipFill>
        <p:spPr>
          <a:xfrm>
            <a:off x="406574" y="1155517"/>
            <a:ext cx="1340485" cy="356235"/>
          </a:xfrm>
          <a:prstGeom prst="rect">
            <a:avLst/>
          </a:prstGeom>
        </p:spPr>
      </p:pic>
    </p:spTree>
    <p:extLst>
      <p:ext uri="{BB962C8B-B14F-4D97-AF65-F5344CB8AC3E}">
        <p14:creationId xmlns:p14="http://schemas.microsoft.com/office/powerpoint/2010/main" val="36350438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56792"/>
            <a:ext cx="11485848" cy="2862322"/>
          </a:xfrm>
        </p:spPr>
        <p:txBody>
          <a:bodyPr/>
          <a:lstStyle/>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预言哈雷彗星回归</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英国天文学家哈雷计算出在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1531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1607</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1682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年出现的三颗彗星的轨道如出一辙，并预言这三次出现的彗星是同一颗星，周期约为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76</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年，还预言它将于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1758</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年底或</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1759</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年初再次回归</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1759</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月这颗彗星如期通过了近日点，它最近一次回归是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1986</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年，它的下次回归将在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2061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年左右</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432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30541"/>
            <a:ext cx="11485848" cy="646331"/>
          </a:xfrm>
        </p:spPr>
        <p:txBody>
          <a:bodyPr/>
          <a:lstStyle/>
          <a:p>
            <a:pPr hangingPunct="0">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天体</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质量与密度</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计算</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要点破.eps" descr="id:2147489416;FounderCES"/>
          <p:cNvPicPr/>
          <p:nvPr/>
        </p:nvPicPr>
        <p:blipFill>
          <a:blip r:embed="rId2"/>
          <a:stretch>
            <a:fillRect/>
          </a:stretch>
        </p:blipFill>
        <p:spPr>
          <a:xfrm>
            <a:off x="2782838" y="802012"/>
            <a:ext cx="6185631" cy="534546"/>
          </a:xfrm>
          <a:prstGeom prst="rect">
            <a:avLst/>
          </a:prstGeom>
        </p:spPr>
      </p:pic>
      <p:pic>
        <p:nvPicPr>
          <p:cNvPr id="4" name="要点1.eps" descr="id:2147489423;FounderCES"/>
          <p:cNvPicPr/>
          <p:nvPr/>
        </p:nvPicPr>
        <p:blipFill>
          <a:blip r:embed="rId3"/>
          <a:stretch>
            <a:fillRect/>
          </a:stretch>
        </p:blipFill>
        <p:spPr>
          <a:xfrm>
            <a:off x="406575" y="1770906"/>
            <a:ext cx="936104" cy="328761"/>
          </a:xfrm>
          <a:prstGeom prst="rect">
            <a:avLst/>
          </a:prstGeom>
        </p:spPr>
      </p:pic>
      <mc:AlternateContent xmlns:mc="http://schemas.openxmlformats.org/markup-compatibility/2006">
        <mc:Choice xmlns:a14="http://schemas.microsoft.com/office/drawing/2010/main" Requires="a14">
          <p:graphicFrame>
            <p:nvGraphicFramePr>
              <p:cNvPr id="6" name="表格 5"/>
              <p:cNvGraphicFramePr>
                <a:graphicFrameLocks noGrp="1"/>
              </p:cNvGraphicFramePr>
              <p:nvPr>
                <p:extLst>
                  <p:ext uri="{D42A27DB-BD31-4B8C-83A1-F6EECF244321}">
                    <p14:modId xmlns:p14="http://schemas.microsoft.com/office/powerpoint/2010/main" val="2413056390"/>
                  </p:ext>
                </p:extLst>
              </p:nvPr>
            </p:nvGraphicFramePr>
            <p:xfrm>
              <a:off x="334567" y="2348880"/>
              <a:ext cx="11521280" cy="3329751"/>
            </p:xfrm>
            <a:graphic>
              <a:graphicData uri="http://schemas.openxmlformats.org/drawingml/2006/table">
                <a:tbl>
                  <a:tblPr firstRow="1" firstCol="1" bandRow="1"/>
                  <a:tblGrid>
                    <a:gridCol w="1417117">
                      <a:extLst>
                        <a:ext uri="{9D8B030D-6E8A-4147-A177-3AD203B41FA5}">
                          <a16:colId xmlns:a16="http://schemas.microsoft.com/office/drawing/2014/main" val="118286722"/>
                        </a:ext>
                      </a:extLst>
                    </a:gridCol>
                    <a:gridCol w="4083142">
                      <a:extLst>
                        <a:ext uri="{9D8B030D-6E8A-4147-A177-3AD203B41FA5}">
                          <a16:colId xmlns:a16="http://schemas.microsoft.com/office/drawing/2014/main" val="1153691001"/>
                        </a:ext>
                      </a:extLst>
                    </a:gridCol>
                    <a:gridCol w="6021021">
                      <a:extLst>
                        <a:ext uri="{9D8B030D-6E8A-4147-A177-3AD203B41FA5}">
                          <a16:colId xmlns:a16="http://schemas.microsoft.com/office/drawing/2014/main" val="3686636029"/>
                        </a:ext>
                      </a:extLst>
                    </a:gridCol>
                  </a:tblGrid>
                  <a:tr h="316155">
                    <a:tc>
                      <a:txBody>
                        <a:bodyPr/>
                        <a:lstStyle/>
                        <a:p>
                          <a:pPr algn="just" hangingPunct="0">
                            <a:lnSpc>
                              <a:spcPct val="150000"/>
                            </a:lnSpc>
                            <a:spcAft>
                              <a:spcPts val="0"/>
                            </a:spcAft>
                            <a:tabLst>
                              <a:tab pos="5671185"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重力加速度法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环绕法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2417897298"/>
                      </a:ext>
                    </a:extLst>
                  </a:tr>
                  <a:tr h="672926">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情景</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已知天体的半径</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和天体表面的重力加速度</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0480" marR="304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行星或卫星绕中心天体做匀速圆周运动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0480" marR="304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117919434"/>
                      </a:ext>
                    </a:extLst>
                  </a:tr>
                  <a:tr h="1726069">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思路</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物体在天体表面的重力近似等于天体与物体间的万有引力</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mg</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𝐌𝐦</m:t>
                                  </m:r>
                                </m:num>
                                <m:den>
                                  <m:sSup>
                                    <m:s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𝐑</m:t>
                                      </m:r>
                                    </m:e>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p>
                                </m:den>
                              </m:f>
                            </m:oMath>
                          </a14:m>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0480" marR="304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行星或卫星受到的万有引力充当向心力</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671185"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𝐌𝐦</m:t>
                                  </m:r>
                                </m:num>
                                <m:den>
                                  <m:sSup>
                                    <m:s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𝐫</m:t>
                                      </m:r>
                                    </m:e>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p>
                                <m:s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d>
                                    <m:d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dPr>
                                    <m:e>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𝛑</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𝐓</m:t>
                                          </m:r>
                                        </m:den>
                                      </m:f>
                                    </m:e>
                                  </m:d>
                                </m:e>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p>
                            </m:oMath>
                          </a14:m>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mω</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𝒗</m:t>
                                      </m:r>
                                    </m:e>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𝐫</m:t>
                                  </m:r>
                                </m:den>
                              </m:f>
                            </m:oMath>
                          </a14:m>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0480" marR="304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618286813"/>
                      </a:ext>
                    </a:extLst>
                  </a:tr>
                </a:tbl>
              </a:graphicData>
            </a:graphic>
          </p:graphicFrame>
        </mc:Choice>
        <mc:Fallback>
          <p:graphicFrame>
            <p:nvGraphicFramePr>
              <p:cNvPr id="6" name="表格 5"/>
              <p:cNvGraphicFramePr>
                <a:graphicFrameLocks noGrp="1"/>
              </p:cNvGraphicFramePr>
              <p:nvPr>
                <p:extLst>
                  <p:ext uri="{D42A27DB-BD31-4B8C-83A1-F6EECF244321}">
                    <p14:modId xmlns:p14="http://schemas.microsoft.com/office/powerpoint/2010/main" val="2413056390"/>
                  </p:ext>
                </p:extLst>
              </p:nvPr>
            </p:nvGraphicFramePr>
            <p:xfrm>
              <a:off x="334567" y="2348880"/>
              <a:ext cx="11521280" cy="3329751"/>
            </p:xfrm>
            <a:graphic>
              <a:graphicData uri="http://schemas.openxmlformats.org/drawingml/2006/table">
                <a:tbl>
                  <a:tblPr firstRow="1" firstCol="1" bandRow="1"/>
                  <a:tblGrid>
                    <a:gridCol w="1417117">
                      <a:extLst>
                        <a:ext uri="{9D8B030D-6E8A-4147-A177-3AD203B41FA5}">
                          <a16:colId xmlns:a16="http://schemas.microsoft.com/office/drawing/2014/main" val="118286722"/>
                        </a:ext>
                      </a:extLst>
                    </a:gridCol>
                    <a:gridCol w="4083142">
                      <a:extLst>
                        <a:ext uri="{9D8B030D-6E8A-4147-A177-3AD203B41FA5}">
                          <a16:colId xmlns:a16="http://schemas.microsoft.com/office/drawing/2014/main" val="1153691001"/>
                        </a:ext>
                      </a:extLst>
                    </a:gridCol>
                    <a:gridCol w="6021021">
                      <a:extLst>
                        <a:ext uri="{9D8B030D-6E8A-4147-A177-3AD203B41FA5}">
                          <a16:colId xmlns:a16="http://schemas.microsoft.com/office/drawing/2014/main" val="3686636029"/>
                        </a:ext>
                      </a:extLst>
                    </a:gridCol>
                  </a:tblGrid>
                  <a:tr h="482918">
                    <a:tc>
                      <a:txBody>
                        <a:bodyPr/>
                        <a:lstStyle/>
                        <a:p>
                          <a:pPr algn="just" hangingPunct="0">
                            <a:lnSpc>
                              <a:spcPct val="150000"/>
                            </a:lnSpc>
                            <a:spcAft>
                              <a:spcPts val="0"/>
                            </a:spcAft>
                            <a:tabLst>
                              <a:tab pos="5671185"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重力加速度法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环绕法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2417897298"/>
                      </a:ext>
                    </a:extLst>
                  </a:tr>
                  <a:tr h="1027875">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情景</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已知天体的半径</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和天体表面的重力加速度</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0480" marR="304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行星或卫星绕中心天体做匀速圆周运动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0480" marR="304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117919434"/>
                      </a:ext>
                    </a:extLst>
                  </a:tr>
                  <a:tr h="1818958">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思路</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30480" marR="304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4"/>
                          <a:stretch>
                            <a:fillRect l="-34925" t="-83278" r="-147761" b="-5686"/>
                          </a:stretch>
                        </a:blipFill>
                      </a:tcPr>
                    </a:tc>
                    <a:tc>
                      <a:txBody>
                        <a:bodyPr/>
                        <a:lstStyle/>
                        <a:p>
                          <a:endParaRPr lang="zh-CN"/>
                        </a:p>
                      </a:txBody>
                      <a:tcPr marL="30480" marR="304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4"/>
                          <a:stretch>
                            <a:fillRect l="-91498" t="-83278" r="-202" b="-5686"/>
                          </a:stretch>
                        </a:blipFill>
                      </a:tcPr>
                    </a:tc>
                    <a:extLst>
                      <a:ext uri="{0D108BD9-81ED-4DB2-BD59-A6C34878D82A}">
                        <a16:rowId xmlns:a16="http://schemas.microsoft.com/office/drawing/2014/main" val="2618286813"/>
                      </a:ext>
                    </a:extLst>
                  </a:tr>
                </a:tbl>
              </a:graphicData>
            </a:graphic>
          </p:graphicFrame>
        </mc:Fallback>
      </mc:AlternateContent>
    </p:spTree>
    <p:extLst>
      <p:ext uri="{BB962C8B-B14F-4D97-AF65-F5344CB8AC3E}">
        <p14:creationId xmlns:p14="http://schemas.microsoft.com/office/powerpoint/2010/main" val="2040553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4" name="表格 3"/>
              <p:cNvGraphicFramePr>
                <a:graphicFrameLocks noGrp="1"/>
              </p:cNvGraphicFramePr>
              <p:nvPr>
                <p:extLst>
                  <p:ext uri="{D42A27DB-BD31-4B8C-83A1-F6EECF244321}">
                    <p14:modId xmlns:p14="http://schemas.microsoft.com/office/powerpoint/2010/main" val="257846231"/>
                  </p:ext>
                </p:extLst>
              </p:nvPr>
            </p:nvGraphicFramePr>
            <p:xfrm>
              <a:off x="334567" y="1268760"/>
              <a:ext cx="11521280" cy="4905565"/>
            </p:xfrm>
            <a:graphic>
              <a:graphicData uri="http://schemas.openxmlformats.org/drawingml/2006/table">
                <a:tbl>
                  <a:tblPr firstRow="1" firstCol="1" bandRow="1"/>
                  <a:tblGrid>
                    <a:gridCol w="1417118">
                      <a:extLst>
                        <a:ext uri="{9D8B030D-6E8A-4147-A177-3AD203B41FA5}">
                          <a16:colId xmlns:a16="http://schemas.microsoft.com/office/drawing/2014/main" val="1161427701"/>
                        </a:ext>
                      </a:extLst>
                    </a:gridCol>
                    <a:gridCol w="4083141">
                      <a:extLst>
                        <a:ext uri="{9D8B030D-6E8A-4147-A177-3AD203B41FA5}">
                          <a16:colId xmlns:a16="http://schemas.microsoft.com/office/drawing/2014/main" val="2769071193"/>
                        </a:ext>
                      </a:extLst>
                    </a:gridCol>
                    <a:gridCol w="6021021">
                      <a:extLst>
                        <a:ext uri="{9D8B030D-6E8A-4147-A177-3AD203B41FA5}">
                          <a16:colId xmlns:a16="http://schemas.microsoft.com/office/drawing/2014/main" val="3718940812"/>
                        </a:ext>
                      </a:extLst>
                    </a:gridCol>
                  </a:tblGrid>
                  <a:tr h="393987">
                    <a:tc>
                      <a:txBody>
                        <a:bodyPr/>
                        <a:lstStyle/>
                        <a:p>
                          <a:pPr algn="just" hangingPunct="0">
                            <a:lnSpc>
                              <a:spcPct val="150000"/>
                            </a:lnSpc>
                            <a:spcAft>
                              <a:spcPts val="0"/>
                            </a:spcAft>
                            <a:tabLst>
                              <a:tab pos="5671185"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重力加速度法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环绕法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13065485"/>
                      </a:ext>
                    </a:extLst>
                  </a:tr>
                  <a:tr h="1101660">
                    <a:tc>
                      <a:txBody>
                        <a:bodyPr/>
                        <a:lstStyle/>
                        <a:p>
                          <a:pPr algn="ctr" hangingPunct="0">
                            <a:lnSpc>
                              <a:spcPct val="150000"/>
                            </a:lnSpc>
                            <a:spcAft>
                              <a:spcPts val="0"/>
                            </a:spcAft>
                            <a:tabLst>
                              <a:tab pos="5671185" algn="l"/>
                            </a:tabLst>
                          </a:pP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天体质量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天体质量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𝒈</m:t>
                                  </m:r>
                                  <m:sSup>
                                    <m:s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𝑹</m:t>
                                      </m:r>
                                    </m:e>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𝑮</m:t>
                                  </m:r>
                                </m:den>
                              </m:f>
                            </m:oMath>
                          </a14:m>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6732" marR="1673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中心天体</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质量</a:t>
                          </a:r>
                          <a:r>
                            <a:rPr 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𝟒</m:t>
                                  </m:r>
                                  <m:sSup>
                                    <m:s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𝛑</m:t>
                                      </m:r>
                                    </m:e>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p>
                                  <m:sSup>
                                    <m:s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𝒓</m:t>
                                      </m:r>
                                    </m:e>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𝟑</m:t>
                                      </m:r>
                                    </m:sup>
                                  </m:sSup>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𝐆</m:t>
                                  </m:r>
                                  <m:sSup>
                                    <m:s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𝑻</m:t>
                                      </m:r>
                                    </m:e>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𝒓</m:t>
                                  </m:r>
                                  <m:sSup>
                                    <m:s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𝒗</m:t>
                                      </m:r>
                                    </m:e>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𝑮</m:t>
                                  </m:r>
                                </m:den>
                              </m:f>
                            </m:oMath>
                          </a14:m>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𝒓</m:t>
                                      </m:r>
                                    </m:e>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𝟑</m:t>
                                      </m:r>
                                    </m:sup>
                                  </m:sSup>
                                  <m:sSup>
                                    <m:s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𝝎</m:t>
                                      </m:r>
                                    </m:e>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𝑮</m:t>
                                  </m:r>
                                </m:den>
                              </m:f>
                            </m:oMath>
                          </a14:m>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6732" marR="1673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808573169"/>
                      </a:ext>
                    </a:extLst>
                  </a:tr>
                  <a:tr h="1226358">
                    <a:tc>
                      <a:txBody>
                        <a:bodyPr/>
                        <a:lstStyle/>
                        <a:p>
                          <a:pPr algn="ctr" hangingPunct="0">
                            <a:lnSpc>
                              <a:spcPct val="150000"/>
                            </a:lnSpc>
                            <a:spcAft>
                              <a:spcPts val="0"/>
                            </a:spcAft>
                            <a:tabLst>
                              <a:tab pos="5671185" algn="l"/>
                            </a:tabLst>
                          </a:pP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天体密度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671185"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ρ</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𝑴</m:t>
                                  </m:r>
                                </m:num>
                                <m:den>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𝟒</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𝟑</m:t>
                                      </m:r>
                                    </m:den>
                                  </m:f>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𝛑</m:t>
                                  </m:r>
                                  <m:sSup>
                                    <m:s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𝐑</m:t>
                                      </m:r>
                                    </m:e>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𝟑</m:t>
                                      </m:r>
                                    </m:sup>
                                  </m:sSup>
                                </m:den>
                              </m:f>
                            </m:oMath>
                          </a14:m>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𝟑</m:t>
                                  </m:r>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𝛑</m:t>
                                  </m:r>
                                  <m:sSup>
                                    <m:s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𝐫</m:t>
                                      </m:r>
                                    </m:e>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𝟑</m:t>
                                      </m:r>
                                    </m:sup>
                                  </m:sSup>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𝑮</m:t>
                                  </m:r>
                                  <m:sSup>
                                    <m:s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𝐓</m:t>
                                      </m:r>
                                    </m:e>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p>
                                  <m:sSup>
                                    <m:s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𝐑</m:t>
                                      </m:r>
                                    </m:e>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𝟑</m:t>
                                      </m:r>
                                    </m:sup>
                                  </m:sSup>
                                </m:den>
                              </m:f>
                            </m:oMath>
                          </a14:m>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en-US"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6732" marR="1673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671185"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ρ</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𝐌</m:t>
                                  </m:r>
                                </m:num>
                                <m:den>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𝟒</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𝟑</m:t>
                                      </m:r>
                                    </m:den>
                                  </m:f>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𝛑</m:t>
                                  </m:r>
                                  <m:sSup>
                                    <m:s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𝑹</m:t>
                                      </m:r>
                                    </m:e>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𝟑</m:t>
                                      </m:r>
                                    </m:sup>
                                  </m:sSup>
                                </m:den>
                              </m:f>
                            </m:oMath>
                          </a14:m>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𝟑</m:t>
                                  </m:r>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𝒈</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𝟒</m:t>
                                  </m:r>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𝛑</m:t>
                                  </m:r>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𝑹𝑮</m:t>
                                  </m:r>
                                </m:den>
                              </m:f>
                            </m:oMath>
                          </a14:m>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以</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为例</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6732" marR="1673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4006207919"/>
                      </a:ext>
                    </a:extLst>
                  </a:tr>
                  <a:tr h="1483058">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说明</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利用</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mg</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𝑮𝑴𝒎</m:t>
                                  </m:r>
                                </m:num>
                                <m:den>
                                  <m:sSup>
                                    <m:s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𝑹</m:t>
                                      </m:r>
                                    </m:e>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求</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忽略了天体自转</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且</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为天体表面的重力加速度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6732" marR="1673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由</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引</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向</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求</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求得的是中心天体的质量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而不是做圆周运动的行星或卫星的质量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6732" marR="1673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810359258"/>
                      </a:ext>
                    </a:extLst>
                  </a:tr>
                </a:tbl>
              </a:graphicData>
            </a:graphic>
          </p:graphicFrame>
        </mc:Choice>
        <mc:Fallback>
          <p:graphicFrame>
            <p:nvGraphicFramePr>
              <p:cNvPr id="4" name="表格 3"/>
              <p:cNvGraphicFramePr>
                <a:graphicFrameLocks noGrp="1"/>
              </p:cNvGraphicFramePr>
              <p:nvPr>
                <p:extLst>
                  <p:ext uri="{D42A27DB-BD31-4B8C-83A1-F6EECF244321}">
                    <p14:modId xmlns:p14="http://schemas.microsoft.com/office/powerpoint/2010/main" val="257846231"/>
                  </p:ext>
                </p:extLst>
              </p:nvPr>
            </p:nvGraphicFramePr>
            <p:xfrm>
              <a:off x="334567" y="1268760"/>
              <a:ext cx="11521280" cy="4905565"/>
            </p:xfrm>
            <a:graphic>
              <a:graphicData uri="http://schemas.openxmlformats.org/drawingml/2006/table">
                <a:tbl>
                  <a:tblPr firstRow="1" firstCol="1" bandRow="1"/>
                  <a:tblGrid>
                    <a:gridCol w="1417118">
                      <a:extLst>
                        <a:ext uri="{9D8B030D-6E8A-4147-A177-3AD203B41FA5}">
                          <a16:colId xmlns:a16="http://schemas.microsoft.com/office/drawing/2014/main" val="1161427701"/>
                        </a:ext>
                      </a:extLst>
                    </a:gridCol>
                    <a:gridCol w="4083141">
                      <a:extLst>
                        <a:ext uri="{9D8B030D-6E8A-4147-A177-3AD203B41FA5}">
                          <a16:colId xmlns:a16="http://schemas.microsoft.com/office/drawing/2014/main" val="2769071193"/>
                        </a:ext>
                      </a:extLst>
                    </a:gridCol>
                    <a:gridCol w="6021021">
                      <a:extLst>
                        <a:ext uri="{9D8B030D-6E8A-4147-A177-3AD203B41FA5}">
                          <a16:colId xmlns:a16="http://schemas.microsoft.com/office/drawing/2014/main" val="3718940812"/>
                        </a:ext>
                      </a:extLst>
                    </a:gridCol>
                  </a:tblGrid>
                  <a:tr h="482918">
                    <a:tc>
                      <a:txBody>
                        <a:bodyPr/>
                        <a:lstStyle/>
                        <a:p>
                          <a:pPr algn="just" hangingPunct="0">
                            <a:lnSpc>
                              <a:spcPct val="150000"/>
                            </a:lnSpc>
                            <a:spcAft>
                              <a:spcPts val="0"/>
                            </a:spcAft>
                            <a:tabLst>
                              <a:tab pos="5671185"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重力加速度法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环绕法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13065485"/>
                      </a:ext>
                    </a:extLst>
                  </a:tr>
                  <a:tr h="1101660">
                    <a:tc>
                      <a:txBody>
                        <a:bodyPr/>
                        <a:lstStyle/>
                        <a:p>
                          <a:pPr algn="ctr" hangingPunct="0">
                            <a:lnSpc>
                              <a:spcPct val="150000"/>
                            </a:lnSpc>
                            <a:spcAft>
                              <a:spcPts val="0"/>
                            </a:spcAft>
                            <a:tabLst>
                              <a:tab pos="5671185" algn="l"/>
                            </a:tabLst>
                          </a:pP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天体质量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16732" marR="1673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stretch>
                            <a:fillRect l="-34925" t="-44199" r="-147761" b="-316022"/>
                          </a:stretch>
                        </a:blipFill>
                      </a:tcPr>
                    </a:tc>
                    <a:tc>
                      <a:txBody>
                        <a:bodyPr/>
                        <a:lstStyle/>
                        <a:p>
                          <a:endParaRPr lang="zh-CN"/>
                        </a:p>
                      </a:txBody>
                      <a:tcPr marL="16732" marR="1673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stretch>
                            <a:fillRect l="-91498" t="-44199" r="-202" b="-316022"/>
                          </a:stretch>
                        </a:blipFill>
                      </a:tcPr>
                    </a:tc>
                    <a:extLst>
                      <a:ext uri="{0D108BD9-81ED-4DB2-BD59-A6C34878D82A}">
                        <a16:rowId xmlns:a16="http://schemas.microsoft.com/office/drawing/2014/main" val="3808573169"/>
                      </a:ext>
                    </a:extLst>
                  </a:tr>
                  <a:tr h="1503172">
                    <a:tc>
                      <a:txBody>
                        <a:bodyPr/>
                        <a:lstStyle/>
                        <a:p>
                          <a:pPr algn="ctr" hangingPunct="0">
                            <a:lnSpc>
                              <a:spcPct val="150000"/>
                            </a:lnSpc>
                            <a:spcAft>
                              <a:spcPts val="0"/>
                            </a:spcAft>
                            <a:tabLst>
                              <a:tab pos="5671185" algn="l"/>
                            </a:tabLst>
                          </a:pP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天体密度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16732" marR="1673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stretch>
                            <a:fillRect l="-34925" t="-105668" r="-147761" b="-131579"/>
                          </a:stretch>
                        </a:blipFill>
                      </a:tcPr>
                    </a:tc>
                    <a:tc>
                      <a:txBody>
                        <a:bodyPr/>
                        <a:lstStyle/>
                        <a:p>
                          <a:endParaRPr lang="zh-CN"/>
                        </a:p>
                      </a:txBody>
                      <a:tcPr marL="16732" marR="1673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stretch>
                            <a:fillRect l="-91498" t="-105668" r="-202" b="-131579"/>
                          </a:stretch>
                        </a:blipFill>
                      </a:tcPr>
                    </a:tc>
                    <a:extLst>
                      <a:ext uri="{0D108BD9-81ED-4DB2-BD59-A6C34878D82A}">
                        <a16:rowId xmlns:a16="http://schemas.microsoft.com/office/drawing/2014/main" val="4006207919"/>
                      </a:ext>
                    </a:extLst>
                  </a:tr>
                  <a:tr h="1817815">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说明</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16732" marR="1673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stretch>
                            <a:fillRect l="-34925" t="-170470" r="-147761" b="-9060"/>
                          </a:stretch>
                        </a:blipFill>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由</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引</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向</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求</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求得的是中心天体的质量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而不是做圆周运动的行星或卫星的质量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6732" marR="1673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810359258"/>
                      </a:ext>
                    </a:extLst>
                  </a:tr>
                </a:tbl>
              </a:graphicData>
            </a:graphic>
          </p:graphicFrame>
        </mc:Fallback>
      </mc:AlternateContent>
    </p:spTree>
    <p:extLst>
      <p:ext uri="{BB962C8B-B14F-4D97-AF65-F5344CB8AC3E}">
        <p14:creationId xmlns:p14="http://schemas.microsoft.com/office/powerpoint/2010/main" val="38116355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840573"/>
              </a:xfrm>
            </p:spPr>
            <p:txBody>
              <a:bodyPr/>
              <a:lstStyle/>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木星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79</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颗卫星，其中木卫三是太阳系中已知的唯一一颗拥有磁圈和一层稀薄的含氧大气层的卫星，这引起了科学家的高度重视</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若木卫三绕木星做匀速圆周运动的半径为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，周期为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，木星表面的重力加速度为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，木星的半径为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，引力常量为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，忽略木星的自转及卫星之间的相互作用力，则下列说法正确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木星的质量为</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𝑮</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、平均密度为</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𝒈</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𝑮𝑹</m:t>
                        </m:r>
                      </m:den>
                    </m:f>
                  </m:oMath>
                </a14:m>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木星的质量为</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𝒈</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𝑮</m:t>
                        </m:r>
                      </m:den>
                    </m:f>
                  </m:oMath>
                </a14:m>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、平均密度为</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𝑮</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p>
                      </m:den>
                    </m:f>
                  </m:oMath>
                </a14:m>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木卫三的质量为</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𝑮</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、平均密度为</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𝒈</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𝑮𝑹</m:t>
                        </m:r>
                      </m:den>
                    </m:f>
                  </m:oMath>
                </a14:m>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木卫三的质量为</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𝒈</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𝑮</m:t>
                        </m:r>
                      </m:den>
                    </m:f>
                  </m:oMath>
                </a14:m>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、平均密度为</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𝐫</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𝑮</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𝐓</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𝐑</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p>
                      </m:den>
                    </m:f>
                  </m:oMath>
                </a14:m>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5840573"/>
              </a:xfrm>
              <a:blipFill>
                <a:blip r:embed="rId2"/>
                <a:stretch>
                  <a:fillRect l="-796" r="-849"/>
                </a:stretch>
              </a:blipFill>
            </p:spPr>
            <p:txBody>
              <a:bodyPr/>
              <a:lstStyle/>
              <a:p>
                <a:r>
                  <a:rPr lang="zh-CN" altLang="en-US">
                    <a:noFill/>
                  </a:rPr>
                  <a:t> </a:t>
                </a:r>
              </a:p>
            </p:txBody>
          </p:sp>
        </mc:Fallback>
      </mc:AlternateContent>
      <p:pic>
        <p:nvPicPr>
          <p:cNvPr id="3" name="24典例1.eps" descr="id:2147489438;FounderCES"/>
          <p:cNvPicPr/>
          <p:nvPr/>
        </p:nvPicPr>
        <p:blipFill>
          <a:blip r:embed="rId3"/>
          <a:stretch>
            <a:fillRect/>
          </a:stretch>
        </p:blipFill>
        <p:spPr>
          <a:xfrm>
            <a:off x="360854" y="908720"/>
            <a:ext cx="1105535" cy="356235"/>
          </a:xfrm>
          <a:prstGeom prst="rect">
            <a:avLst/>
          </a:prstGeom>
        </p:spPr>
      </p:pic>
      <p:pic>
        <p:nvPicPr>
          <p:cNvPr id="4" name="fw460.jpg" descr="id:2147491427;FounderCES"/>
          <p:cNvPicPr/>
          <p:nvPr/>
        </p:nvPicPr>
        <p:blipFill>
          <a:blip r:embed="rId4"/>
          <a:stretch>
            <a:fillRect/>
          </a:stretch>
        </p:blipFill>
        <p:spPr>
          <a:xfrm>
            <a:off x="7823398" y="3429000"/>
            <a:ext cx="2242185" cy="1911350"/>
          </a:xfrm>
          <a:prstGeom prst="rect">
            <a:avLst/>
          </a:prstGeom>
        </p:spPr>
      </p:pic>
      <p:sp>
        <p:nvSpPr>
          <p:cNvPr id="6" name="矩形 5"/>
          <p:cNvSpPr/>
          <p:nvPr/>
        </p:nvSpPr>
        <p:spPr>
          <a:xfrm>
            <a:off x="9983638" y="2492896"/>
            <a:ext cx="389850" cy="461665"/>
          </a:xfrm>
          <a:prstGeom prst="rect">
            <a:avLst/>
          </a:prstGeom>
        </p:spPr>
        <p:txBody>
          <a:bodyPr wrap="none">
            <a:spAutoFit/>
          </a:bodyPr>
          <a:lstStyle/>
          <a:p>
            <a:r>
              <a:rPr lang="en-US" altLang="zh-CN" sz="2400"/>
              <a:t>B</a:t>
            </a:r>
            <a:endParaRPr lang="zh-CN" altLang="en-US"/>
          </a:p>
        </p:txBody>
      </p:sp>
    </p:spTree>
    <p:extLst>
      <p:ext uri="{BB962C8B-B14F-4D97-AF65-F5344CB8AC3E}">
        <p14:creationId xmlns:p14="http://schemas.microsoft.com/office/powerpoint/2010/main" val="6580416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587</TotalTime>
  <Words>1045</Words>
  <Application>Microsoft Office PowerPoint</Application>
  <PresentationFormat>自定义</PresentationFormat>
  <Paragraphs>85</Paragraphs>
  <Slides>20</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20</vt:i4>
      </vt:variant>
    </vt:vector>
  </HeadingPairs>
  <TitlesOfParts>
    <vt:vector size="31" baseType="lpstr">
      <vt:lpstr>仿宋</vt:lpstr>
      <vt:lpstr>黑体</vt:lpstr>
      <vt:lpstr>楷体</vt:lpstr>
      <vt:lpstr>宋体</vt:lpstr>
      <vt:lpstr>微软雅黑</vt:lpstr>
      <vt:lpstr>Arial</vt:lpstr>
      <vt:lpstr>Book Antiqua</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576</cp:revision>
  <dcterms:created xsi:type="dcterms:W3CDTF">2020-11-06T05:24:00Z</dcterms:created>
  <dcterms:modified xsi:type="dcterms:W3CDTF">2025-11-02T02:27:55Z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